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tiff" ContentType="image/tiff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61" r:id="rId4"/>
    <p:sldId id="264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DDD203"/>
    <a:srgbClr val="00F301"/>
    <a:srgbClr val="00C2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58"/>
    <p:restoredTop sz="91345"/>
  </p:normalViewPr>
  <p:slideViewPr>
    <p:cSldViewPr snapToGrid="0" snapToObjects="1">
      <p:cViewPr varScale="1">
        <p:scale>
          <a:sx n="115" d="100"/>
          <a:sy n="115" d="100"/>
        </p:scale>
        <p:origin x="232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F98C0E-6832-074D-BBD9-5F4E4085A201}" type="datetimeFigureOut">
              <a:rPr lang="en-US" smtClean="0"/>
              <a:t>9/19/20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524DA-5233-E047-818D-2F715EAA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58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E5DEA3-5ADD-1946-B2F9-982EF2A5096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00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E5DEA3-5ADD-1946-B2F9-982EF2A5096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047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E5DEA3-5ADD-1946-B2F9-982EF2A5096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346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E5DEA3-5ADD-1946-B2F9-982EF2A5096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546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pple Chancery" panose="03020702040506060504" pitchFamily="66" charset="-79"/>
                <a:cs typeface="Apple Chancery" panose="03020702040506060504" pitchFamily="66" charset="-79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01763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79242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rgbClr val="FF0000"/>
          </a:solidFill>
          <a:latin typeface="Apple Chancery" panose="03020702040506060504" pitchFamily="66" charset="-79"/>
          <a:ea typeface="+mj-ea"/>
          <a:cs typeface="Apple Chancery" panose="03020702040506060504" pitchFamily="66" charset="-79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announcements</a:t>
            </a:r>
          </a:p>
        </p:txBody>
      </p:sp>
    </p:spTree>
    <p:extLst>
      <p:ext uri="{BB962C8B-B14F-4D97-AF65-F5344CB8AC3E}">
        <p14:creationId xmlns:p14="http://schemas.microsoft.com/office/powerpoint/2010/main" val="1270920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we know so far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40307" y="1166018"/>
                <a:ext cx="8709103" cy="4525963"/>
              </a:xfrm>
            </p:spPr>
            <p:txBody>
              <a:bodyPr/>
              <a:lstStyle/>
              <a:p>
                <a:r>
                  <a:rPr lang="en-US" dirty="0"/>
                  <a:t>  Work-Energy Theorem: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charset="0"/>
                          </a:rPr>
                          <m:t>𝑊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</a:rPr>
                          <m:t>𝑛𝑒𝑡</m:t>
                        </m:r>
                      </m:sub>
                    </m:sSub>
                    <m:r>
                      <a:rPr lang="en-US" b="0" i="1" smtClean="0">
                        <a:latin typeface="Cambria Math" charset="0"/>
                      </a:rPr>
                      <m:t>=</m:t>
                    </m:r>
                    <m:r>
                      <m:rPr>
                        <m:sty m:val="p"/>
                      </m:rPr>
                      <a:rPr lang="el-GR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Δ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𝐾𝐸</m:t>
                    </m:r>
                  </m:oMath>
                </a14:m>
                <a:endParaRPr lang="en-US" b="0" dirty="0">
                  <a:ea typeface="Cambria Math" charset="0"/>
                  <a:cs typeface="Cambria Math" charset="0"/>
                </a:endParaRPr>
              </a:p>
              <a:p>
                <a:r>
                  <a:rPr lang="en-US" dirty="0">
                    <a:ea typeface="Cambria Math" charset="0"/>
                    <a:cs typeface="Cambria Math" charset="0"/>
                  </a:rPr>
                  <a:t>  Total (mechanical) energy is ∑KE + ∑ U at any point</a:t>
                </a:r>
              </a:p>
              <a:p>
                <a:pPr lvl="1"/>
                <a:r>
                  <a:rPr lang="en-US" b="0" dirty="0">
                    <a:ea typeface="Cambria Math" charset="0"/>
                    <a:cs typeface="Cambria Math" charset="0"/>
                  </a:rPr>
                  <a:t>KE = ½ mv</a:t>
                </a:r>
                <a:r>
                  <a:rPr lang="en-US" b="0" baseline="30000" dirty="0">
                    <a:ea typeface="Cambria Math" charset="0"/>
                    <a:cs typeface="Cambria Math" charset="0"/>
                  </a:rPr>
                  <a:t>2</a:t>
                </a:r>
                <a:endParaRPr lang="en-US" b="0" dirty="0">
                  <a:ea typeface="Cambria Math" charset="0"/>
                  <a:cs typeface="Cambria Math" charset="0"/>
                </a:endParaRPr>
              </a:p>
              <a:p>
                <a:r>
                  <a:rPr lang="en-US" dirty="0"/>
                  <a:t>  Gravity is a conservative force </a:t>
                </a:r>
                <a:r>
                  <a:rPr lang="mr-IN" dirty="0"/>
                  <a:t>–</a:t>
                </a:r>
                <a:r>
                  <a:rPr lang="en-US" dirty="0"/>
                  <a:t> does not change total energy</a:t>
                </a:r>
              </a:p>
              <a:p>
                <a:pPr lvl="1"/>
                <a:r>
                  <a:rPr lang="en-US" dirty="0"/>
                  <a:t>Its potential energy function is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charset="0"/>
                          </a:rPr>
                          <m:t>𝑈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</a:rPr>
                          <m:t>𝑔</m:t>
                        </m:r>
                      </m:sub>
                    </m:sSub>
                    <m:r>
                      <a:rPr lang="en-US" b="0" i="1" smtClean="0">
                        <a:latin typeface="Cambria Math" charset="0"/>
                      </a:rPr>
                      <m:t>=</m:t>
                    </m:r>
                    <m:r>
                      <a:rPr lang="en-US" b="0" i="1" smtClean="0">
                        <a:latin typeface="Cambria Math" charset="0"/>
                      </a:rPr>
                      <m:t>𝑚𝑔𝑦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Does work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charset="0"/>
                          </a:rPr>
                          <m:t>𝑊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</a:rPr>
                          <m:t>𝑔</m:t>
                        </m:r>
                      </m:sub>
                    </m:sSub>
                    <m:r>
                      <a:rPr lang="en-US" b="0" i="1" smtClean="0">
                        <a:latin typeface="Cambria Math" charset="0"/>
                      </a:rPr>
                      <m:t>=−(</m:t>
                    </m:r>
                    <m:r>
                      <m:rPr>
                        <m:sty m:val="p"/>
                      </m:rPr>
                      <a:rPr lang="el-GR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Δ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𝑈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𝑔</m:t>
                        </m:r>
                      </m:sub>
                    </m:sSub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)</m:t>
                    </m:r>
                  </m:oMath>
                </a14:m>
                <a:endParaRPr lang="en-US" dirty="0"/>
              </a:p>
              <a:p>
                <a:r>
                  <a:rPr lang="en-US" dirty="0"/>
                  <a:t>  Ideal springs also exert conservative forces</a:t>
                </a:r>
              </a:p>
              <a:p>
                <a:pPr lvl="1"/>
                <a:r>
                  <a:rPr lang="en-US" dirty="0"/>
                  <a:t>Spring potential energy function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charset="0"/>
                          </a:rPr>
                          <m:t>𝑈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</a:rPr>
                          <m:t>𝑠𝑝𝑟𝑖𝑛𝑔</m:t>
                        </m:r>
                      </m:sub>
                    </m:sSub>
                    <m:r>
                      <a:rPr lang="en-US" b="0" i="1" smtClean="0"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charset="0"/>
                      </a:rPr>
                      <m:t>𝑘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charset="0"/>
                          </a:rPr>
                          <m:t>2</m:t>
                        </m:r>
                      </m:sup>
                    </m:sSup>
                  </m:oMath>
                </a14:m>
                <a:endParaRPr lang="en-US" b="0" dirty="0"/>
              </a:p>
              <a:p>
                <a:pPr lvl="1"/>
                <a:r>
                  <a:rPr lang="en-US" dirty="0"/>
                  <a:t>x is displacement from equilibrium position; k is spring constant</a:t>
                </a:r>
              </a:p>
              <a:p>
                <a:r>
                  <a:rPr lang="en-US" dirty="0"/>
                  <a:t>  Conservation of energy states: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40307" y="1166018"/>
                <a:ext cx="8709103" cy="4525963"/>
              </a:xfrm>
              <a:blipFill>
                <a:blip r:embed="rId4"/>
                <a:stretch>
                  <a:fillRect l="-873" t="-11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3776736"/>
              </p:ext>
            </p:extLst>
          </p:nvPr>
        </p:nvGraphicFramePr>
        <p:xfrm>
          <a:off x="2046399" y="5493208"/>
          <a:ext cx="5253038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5" imgW="3200400" imgH="558800" progId="Equation.DSMT4">
                  <p:embed/>
                </p:oleObj>
              </mc:Choice>
              <mc:Fallback>
                <p:oleObj name="Equation" r:id="rId5" imgW="3200400" imgH="558800" progId="Equation.DSMT4">
                  <p:embed/>
                  <p:pic>
                    <p:nvPicPr>
                      <p:cNvPr id="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6399" y="5493208"/>
                        <a:ext cx="5253038" cy="919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68189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F-d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Given a graph of force vs displacement, how could you calculate the work done? 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A412890-218C-6A44-B000-60E27DE1E166}"/>
              </a:ext>
            </a:extLst>
          </p:cNvPr>
          <p:cNvGrpSpPr/>
          <p:nvPr/>
        </p:nvGrpSpPr>
        <p:grpSpPr>
          <a:xfrm>
            <a:off x="655355" y="2746607"/>
            <a:ext cx="4604986" cy="3248160"/>
            <a:chOff x="822959" y="2222500"/>
            <a:chExt cx="4604986" cy="324816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22959" y="2222500"/>
              <a:ext cx="4604986" cy="3248160"/>
            </a:xfrm>
            <a:prstGeom prst="rect">
              <a:avLst/>
            </a:prstGeom>
          </p:spPr>
        </p:pic>
        <p:sp>
          <p:nvSpPr>
            <p:cNvPr id="6" name="Right Triangle 5"/>
            <p:cNvSpPr/>
            <p:nvPr/>
          </p:nvSpPr>
          <p:spPr>
            <a:xfrm flipH="1">
              <a:off x="1498600" y="3771900"/>
              <a:ext cx="901700" cy="876300"/>
            </a:xfrm>
            <a:prstGeom prst="rtTriangle">
              <a:avLst/>
            </a:prstGeom>
            <a:solidFill>
              <a:schemeClr val="accent1">
                <a:alpha val="46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5427945" y="3263900"/>
            <a:ext cx="30607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On an </a:t>
            </a:r>
            <a:r>
              <a:rPr lang="en-US" dirty="0" err="1">
                <a:solidFill>
                  <a:schemeClr val="accent1"/>
                </a:solidFill>
              </a:rPr>
              <a:t>Fd</a:t>
            </a:r>
            <a:r>
              <a:rPr lang="en-US" dirty="0">
                <a:solidFill>
                  <a:schemeClr val="accent1"/>
                </a:solidFill>
              </a:rPr>
              <a:t> graph, the work done in any segment is the </a:t>
            </a:r>
            <a:r>
              <a:rPr lang="en-US" u="sng" dirty="0">
                <a:solidFill>
                  <a:schemeClr val="accent1"/>
                </a:solidFill>
              </a:rPr>
              <a:t>area under the graph</a:t>
            </a:r>
            <a:r>
              <a:rPr lang="en-US" dirty="0">
                <a:solidFill>
                  <a:schemeClr val="accent1"/>
                </a:solidFill>
              </a:rPr>
              <a:t>. To get net work, add up each segment!</a:t>
            </a:r>
          </a:p>
          <a:p>
            <a:endParaRPr lang="en-US" dirty="0">
              <a:solidFill>
                <a:schemeClr val="accent1"/>
              </a:solidFill>
            </a:endParaRPr>
          </a:p>
          <a:p>
            <a:r>
              <a:rPr lang="en-US" dirty="0">
                <a:solidFill>
                  <a:schemeClr val="accent1"/>
                </a:solidFill>
              </a:rPr>
              <a:t>What happens if the graph dips into </a:t>
            </a:r>
            <a:r>
              <a:rPr lang="mr-IN" dirty="0">
                <a:solidFill>
                  <a:schemeClr val="accent1"/>
                </a:solidFill>
              </a:rPr>
              <a:t>–</a:t>
            </a:r>
            <a:r>
              <a:rPr lang="en-US" dirty="0">
                <a:solidFill>
                  <a:schemeClr val="accent1"/>
                </a:solidFill>
              </a:rPr>
              <a:t>F territory? (-work is done)</a:t>
            </a:r>
          </a:p>
        </p:txBody>
      </p:sp>
    </p:spTree>
    <p:extLst>
      <p:ext uri="{BB962C8B-B14F-4D97-AF65-F5344CB8AC3E}">
        <p14:creationId xmlns:p14="http://schemas.microsoft.com/office/powerpoint/2010/main" val="681626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6444"/>
            <a:ext cx="8229600" cy="1143000"/>
          </a:xfrm>
        </p:spPr>
        <p:txBody>
          <a:bodyPr/>
          <a:lstStyle/>
          <a:p>
            <a:r>
              <a:rPr lang="en-US" dirty="0" err="1"/>
              <a:t>Fd</a:t>
            </a:r>
            <a:r>
              <a:rPr lang="en-US" dirty="0"/>
              <a:t> graph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581" y="909759"/>
            <a:ext cx="8697937" cy="2059446"/>
          </a:xfrm>
        </p:spPr>
        <p:txBody>
          <a:bodyPr/>
          <a:lstStyle/>
          <a:p>
            <a:r>
              <a:rPr lang="en-US" dirty="0"/>
              <a:t>  Given the force vs displacement graph below, determine:</a:t>
            </a:r>
          </a:p>
          <a:p>
            <a:pPr lvl="1"/>
            <a:r>
              <a:rPr lang="en-US" dirty="0"/>
              <a:t>(a) the work done for each segment of the graph (AB, BC, CD, DE)</a:t>
            </a:r>
          </a:p>
          <a:p>
            <a:pPr lvl="1"/>
            <a:r>
              <a:rPr lang="en-US" dirty="0"/>
              <a:t>(b) the net work done</a:t>
            </a:r>
          </a:p>
          <a:p>
            <a:pPr lvl="1"/>
            <a:r>
              <a:rPr lang="mr-IN" dirty="0"/>
              <a:t>(</a:t>
            </a:r>
            <a:r>
              <a:rPr lang="mr-IN" dirty="0" err="1"/>
              <a:t>c</a:t>
            </a:r>
            <a:r>
              <a:rPr lang="mr-IN" dirty="0"/>
              <a:t>)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object</a:t>
            </a:r>
            <a:r>
              <a:rPr lang="de-DE" dirty="0"/>
              <a:t> </a:t>
            </a:r>
            <a:r>
              <a:rPr lang="de-DE" dirty="0" err="1"/>
              <a:t>has</a:t>
            </a:r>
            <a:r>
              <a:rPr lang="de-DE" dirty="0"/>
              <a:t> a </a:t>
            </a:r>
            <a:r>
              <a:rPr lang="de-DE" dirty="0" err="1"/>
              <a:t>mass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1 kg </a:t>
            </a:r>
            <a:r>
              <a:rPr lang="de-DE" dirty="0" err="1"/>
              <a:t>and</a:t>
            </a:r>
            <a:r>
              <a:rPr lang="de-DE" dirty="0"/>
              <a:t> v = 1 m/s at x = 0, </a:t>
            </a:r>
            <a:r>
              <a:rPr lang="de-DE" dirty="0" err="1"/>
              <a:t>how</a:t>
            </a:r>
            <a:r>
              <a:rPr lang="de-DE" dirty="0"/>
              <a:t> fast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moving</a:t>
            </a:r>
            <a:r>
              <a:rPr lang="de-DE" dirty="0"/>
              <a:t> at </a:t>
            </a:r>
            <a:r>
              <a:rPr lang="de-DE" dirty="0" err="1"/>
              <a:t>point</a:t>
            </a:r>
            <a:r>
              <a:rPr lang="de-DE" dirty="0"/>
              <a:t> C?</a:t>
            </a:r>
            <a:endParaRPr lang="en-US" dirty="0"/>
          </a:p>
        </p:txBody>
      </p:sp>
      <p:grpSp>
        <p:nvGrpSpPr>
          <p:cNvPr id="75" name="Group 74"/>
          <p:cNvGrpSpPr/>
          <p:nvPr/>
        </p:nvGrpSpPr>
        <p:grpSpPr>
          <a:xfrm>
            <a:off x="1511300" y="2949454"/>
            <a:ext cx="8441371" cy="3519121"/>
            <a:chOff x="1511300" y="2621329"/>
            <a:chExt cx="8441371" cy="3519121"/>
          </a:xfrm>
        </p:grpSpPr>
        <p:grpSp>
          <p:nvGrpSpPr>
            <p:cNvPr id="60" name="Group 59"/>
            <p:cNvGrpSpPr/>
            <p:nvPr/>
          </p:nvGrpSpPr>
          <p:grpSpPr>
            <a:xfrm>
              <a:off x="1511300" y="2621329"/>
              <a:ext cx="8441371" cy="3519121"/>
              <a:chOff x="2654300" y="2545129"/>
              <a:chExt cx="8441371" cy="3519121"/>
            </a:xfrm>
          </p:grpSpPr>
          <p:cxnSp>
            <p:nvCxnSpPr>
              <p:cNvPr id="7" name="Straight Arrow Connector 6"/>
              <p:cNvCxnSpPr/>
              <p:nvPr/>
            </p:nvCxnSpPr>
            <p:spPr>
              <a:xfrm flipV="1">
                <a:off x="3011169" y="2876550"/>
                <a:ext cx="0" cy="31877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>
                <a:off x="2871469" y="4495800"/>
                <a:ext cx="6057900" cy="1905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2754628" y="2545129"/>
                <a:ext cx="89154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/>
                  <a:t>F (N)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8674097" y="4193803"/>
                <a:ext cx="89154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x (m)</a:t>
                </a:r>
              </a:p>
            </p:txBody>
          </p:sp>
          <p:cxnSp>
            <p:nvCxnSpPr>
              <p:cNvPr id="13" name="Straight Connector 12"/>
              <p:cNvCxnSpPr/>
              <p:nvPr/>
            </p:nvCxnSpPr>
            <p:spPr>
              <a:xfrm>
                <a:off x="2934969" y="4335561"/>
                <a:ext cx="189229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2934969" y="4132361"/>
                <a:ext cx="189229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2934969" y="3929161"/>
                <a:ext cx="189229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2934969" y="3725961"/>
                <a:ext cx="189229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2922269" y="3522761"/>
                <a:ext cx="189229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2922269" y="3319561"/>
                <a:ext cx="189229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2922269" y="3116361"/>
                <a:ext cx="189229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2934969" y="5961161"/>
                <a:ext cx="189229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2934969" y="5757961"/>
                <a:ext cx="189229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2934969" y="5554761"/>
                <a:ext cx="189229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2934969" y="5351561"/>
                <a:ext cx="189229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2922269" y="5148361"/>
                <a:ext cx="189229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2922269" y="4945161"/>
                <a:ext cx="189229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2922269" y="4741961"/>
                <a:ext cx="189229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5400000">
                <a:off x="3544569" y="4526061"/>
                <a:ext cx="189229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>
                <a:off x="3341369" y="4526061"/>
                <a:ext cx="189229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5400000">
                <a:off x="3131407" y="4526061"/>
                <a:ext cx="189229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5400000">
                <a:off x="4166869" y="4526061"/>
                <a:ext cx="189229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5400000">
                <a:off x="3963669" y="4526061"/>
                <a:ext cx="189229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rot="5400000">
                <a:off x="3760469" y="4526061"/>
                <a:ext cx="189229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5400000">
                <a:off x="4763769" y="4526061"/>
                <a:ext cx="189229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rot="5400000">
                <a:off x="4560569" y="4526061"/>
                <a:ext cx="189229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5400000">
                <a:off x="4357369" y="4526061"/>
                <a:ext cx="189229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rot="5400000">
                <a:off x="5386069" y="4526061"/>
                <a:ext cx="189229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rot="5400000">
                <a:off x="5182869" y="4526061"/>
                <a:ext cx="189229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rot="5400000">
                <a:off x="4979669" y="4526061"/>
                <a:ext cx="189229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rot="5400000">
                <a:off x="5982969" y="4526061"/>
                <a:ext cx="189229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rot="5400000">
                <a:off x="5779769" y="4526061"/>
                <a:ext cx="189229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rot="5400000">
                <a:off x="5563869" y="4526061"/>
                <a:ext cx="189229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5400000">
                <a:off x="6605269" y="4526061"/>
                <a:ext cx="189229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rot="5400000">
                <a:off x="6402069" y="4526061"/>
                <a:ext cx="189229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rot="5400000">
                <a:off x="6198869" y="4526061"/>
                <a:ext cx="189229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>
                <a:off x="7214869" y="4526061"/>
                <a:ext cx="189229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5400000">
                <a:off x="7011669" y="4526061"/>
                <a:ext cx="189229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5400000">
                <a:off x="6795769" y="4526061"/>
                <a:ext cx="189229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rot="5400000">
                <a:off x="7824469" y="4526061"/>
                <a:ext cx="189229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rot="5400000">
                <a:off x="7621269" y="4526061"/>
                <a:ext cx="189229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rot="5400000">
                <a:off x="7418069" y="4526061"/>
                <a:ext cx="189229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5400000">
                <a:off x="8421369" y="4513361"/>
                <a:ext cx="189229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5400000">
                <a:off x="8218169" y="4513361"/>
                <a:ext cx="189229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5400000">
                <a:off x="8014969" y="4513361"/>
                <a:ext cx="189229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5400000">
                <a:off x="8624569" y="4538761"/>
                <a:ext cx="189229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TextBox 56"/>
              <p:cNvSpPr txBox="1"/>
              <p:nvPr/>
            </p:nvSpPr>
            <p:spPr>
              <a:xfrm>
                <a:off x="2654300" y="3141185"/>
                <a:ext cx="368300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6</a:t>
                </a:r>
              </a:p>
              <a:p>
                <a:endParaRPr lang="en-US" sz="1400" dirty="0"/>
              </a:p>
              <a:p>
                <a:r>
                  <a:rPr lang="en-US" sz="1400" dirty="0"/>
                  <a:t>4</a:t>
                </a:r>
              </a:p>
              <a:p>
                <a:endParaRPr lang="en-US" sz="1400" dirty="0"/>
              </a:p>
              <a:p>
                <a:r>
                  <a:rPr lang="en-US" sz="1400" dirty="0"/>
                  <a:t>2</a:t>
                </a: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2661283" y="4789020"/>
                <a:ext cx="368300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-2</a:t>
                </a:r>
              </a:p>
              <a:p>
                <a:endParaRPr lang="en-US" sz="1400" dirty="0"/>
              </a:p>
              <a:p>
                <a:r>
                  <a:rPr lang="en-US" sz="1400" dirty="0"/>
                  <a:t>-4</a:t>
                </a:r>
              </a:p>
              <a:p>
                <a:endParaRPr lang="en-US" sz="1400" dirty="0"/>
              </a:p>
              <a:p>
                <a:r>
                  <a:rPr lang="en-US" sz="1400" dirty="0"/>
                  <a:t>-6</a:t>
                </a: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3927157" y="4552212"/>
                <a:ext cx="716851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5                       10                     15                     20                    25</a:t>
                </a:r>
              </a:p>
            </p:txBody>
          </p:sp>
        </p:grpSp>
        <p:cxnSp>
          <p:nvCxnSpPr>
            <p:cNvPr id="62" name="Straight Connector 61"/>
            <p:cNvCxnSpPr/>
            <p:nvPr/>
          </p:nvCxnSpPr>
          <p:spPr>
            <a:xfrm flipV="1">
              <a:off x="1868169" y="3598961"/>
              <a:ext cx="1422400" cy="99060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3290569" y="3599538"/>
              <a:ext cx="123063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4515483" y="3580756"/>
              <a:ext cx="1447800" cy="184700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5956934" y="5449995"/>
              <a:ext cx="100964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3099431" y="3229629"/>
              <a:ext cx="8915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4422613" y="3229629"/>
              <a:ext cx="8915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822313" y="5427761"/>
              <a:ext cx="8915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6804341" y="5464829"/>
              <a:ext cx="8915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4485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33335</TotalTime>
  <Words>264</Words>
  <Application>Microsoft Macintosh PowerPoint</Application>
  <PresentationFormat>On-screen Show (4:3)</PresentationFormat>
  <Paragraphs>43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Apple Chancery</vt:lpstr>
      <vt:lpstr>Arial</vt:lpstr>
      <vt:lpstr>Calibri</vt:lpstr>
      <vt:lpstr>Cambria Math</vt:lpstr>
      <vt:lpstr>Times New Roman</vt:lpstr>
      <vt:lpstr>Office Theme</vt:lpstr>
      <vt:lpstr>Equation</vt:lpstr>
      <vt:lpstr>General announcements</vt:lpstr>
      <vt:lpstr>Things we know so far</vt:lpstr>
      <vt:lpstr>F-d graphs</vt:lpstr>
      <vt:lpstr>Fd graph</vt:lpstr>
    </vt:vector>
  </TitlesOfParts>
  <Company>Polytechnic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Fletcher</dc:creator>
  <cp:lastModifiedBy>Microsoft Office User</cp:lastModifiedBy>
  <cp:revision>698</cp:revision>
  <cp:lastPrinted>2019-10-24T03:41:05Z</cp:lastPrinted>
  <dcterms:created xsi:type="dcterms:W3CDTF">2017-08-16T17:34:12Z</dcterms:created>
  <dcterms:modified xsi:type="dcterms:W3CDTF">2020-09-20T00:49:58Z</dcterms:modified>
</cp:coreProperties>
</file>